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  <p:sldMasterId id="2147483653" r:id="rId3"/>
    <p:sldMasterId id="2147483655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7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0691813" cy="7559675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44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237C2-F259-4E84-9619-6DA3A704FE01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28725" y="1336675"/>
            <a:ext cx="51022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DCB903-0B12-4CA9-9EC0-78E91CEC5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185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CB903-0B12-4CA9-9EC0-78E91CEC562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968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A846DD9-9A71-4F22-AF03-E13BA84ECDAA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A825F63-3D8F-425D-833D-2FD75EF7FD4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6AB8E259-8E31-464D-B8D7-C28A9FBD946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6550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7808B39-ACE4-4ED8-AFEC-41950B6937CA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F7E510F-DB53-4B68-BEF6-708ABE36AB6E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01720" y="2240280"/>
            <a:ext cx="90874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de-D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6AB8E259-8E31-464D-B8D7-C28A9FBD946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01720" y="2415600"/>
            <a:ext cx="9087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3FF9B406-3FA9-418A-A955-CCC22F67B742}" type="slidenum">
              <a: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de-DE" sz="132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01720" y="2415600"/>
            <a:ext cx="9087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11" name="PlaceHolder 3"/>
          <p:cNvSpPr>
            <a:spLocks noGrp="1"/>
          </p:cNvSpPr>
          <p:nvPr>
            <p:ph type="ftr" idx="4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12" name="PlaceHolder 4"/>
          <p:cNvSpPr>
            <a:spLocks noGrp="1"/>
          </p:cNvSpPr>
          <p:nvPr>
            <p:ph type="sldNum" idx="5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51B8D013-418E-4999-9EEF-C0FEB8377A06}" type="slidenum">
              <a: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de-DE" sz="132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" name="PlaceHolder 5"/>
          <p:cNvSpPr>
            <a:spLocks noGrp="1"/>
          </p:cNvSpPr>
          <p:nvPr>
            <p:ph type="dt" idx="6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01720" y="1237320"/>
            <a:ext cx="9087480" cy="263124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  <a:noFill/>
          <a:ln w="0">
            <a:noFill/>
          </a:ln>
        </p:spPr>
        <p:txBody>
          <a:bodyPr vert="eaVert"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18" name="PlaceHolder 3"/>
          <p:cNvSpPr>
            <a:spLocks noGrp="1"/>
          </p:cNvSpPr>
          <p:nvPr>
            <p:ph type="ftr" idx="7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19" name="PlaceHolder 4"/>
          <p:cNvSpPr>
            <a:spLocks noGrp="1"/>
          </p:cNvSpPr>
          <p:nvPr>
            <p:ph type="sldNum" idx="8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1C4BCF92-D968-48F1-A3CE-4F590B7DF953}" type="slidenum">
              <a: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de-DE" sz="132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5"/>
          <p:cNvSpPr>
            <a:spLocks noGrp="1"/>
          </p:cNvSpPr>
          <p:nvPr>
            <p:ph type="dt" idx="9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801720" y="2415600"/>
            <a:ext cx="90874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Titeltextes durch Klicken bearbeiten</a:t>
            </a: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Siebte Gliederungsebene</a:t>
            </a:r>
          </a:p>
        </p:txBody>
      </p:sp>
      <p:sp>
        <p:nvSpPr>
          <p:cNvPr id="25" name="PlaceHolder 3"/>
          <p:cNvSpPr>
            <a:spLocks noGrp="1"/>
          </p:cNvSpPr>
          <p:nvPr>
            <p:ph type="ftr" idx="10"/>
          </p:nvPr>
        </p:nvSpPr>
        <p:spPr>
          <a:xfrm>
            <a:off x="3541680" y="7006680"/>
            <a:ext cx="360792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&lt;Fußzeile&gt;</a:t>
            </a:r>
          </a:p>
        </p:txBody>
      </p:sp>
      <p:sp>
        <p:nvSpPr>
          <p:cNvPr id="26" name="PlaceHolder 4"/>
          <p:cNvSpPr>
            <a:spLocks noGrp="1"/>
          </p:cNvSpPr>
          <p:nvPr>
            <p:ph type="sldNum" idx="11"/>
          </p:nvPr>
        </p:nvSpPr>
        <p:spPr>
          <a:xfrm>
            <a:off x="755100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D7F5BE9D-F9E2-43AC-A6AE-A80A9E9330B3}" type="slidenum">
              <a:rPr lang="en-MK" sz="132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de-DE" sz="132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" name="PlaceHolder 5"/>
          <p:cNvSpPr>
            <a:spLocks noGrp="1"/>
          </p:cNvSpPr>
          <p:nvPr>
            <p:ph type="dt" idx="12"/>
          </p:nvPr>
        </p:nvSpPr>
        <p:spPr>
          <a:xfrm>
            <a:off x="735120" y="7006680"/>
            <a:ext cx="2404800" cy="401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&lt;Datum/Uhrzeit&gt;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61693" y="-10260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defTabSz="1008000">
              <a:tabLst>
                <a:tab pos="0" algn="l"/>
              </a:tabLst>
            </a:pPr>
            <a:r>
              <a:rPr lang="de-DE" sz="4850" dirty="0" err="1">
                <a:solidFill>
                  <a:schemeClr val="dk1"/>
                </a:solidFill>
                <a:latin typeface="TT Fors Bold"/>
              </a:rPr>
              <a:t>Instrucțiuni</a:t>
            </a:r>
            <a:r>
              <a:rPr lang="de-DE" sz="4850" dirty="0">
                <a:solidFill>
                  <a:schemeClr val="dk1"/>
                </a:solidFill>
                <a:latin typeface="TT Fors Bold"/>
              </a:rPr>
              <a:t> de </a:t>
            </a:r>
            <a:r>
              <a:rPr lang="de-DE" sz="4850" dirty="0" err="1">
                <a:solidFill>
                  <a:schemeClr val="dk1"/>
                </a:solidFill>
                <a:latin typeface="TT Fors Bold"/>
              </a:rPr>
              <a:t>imprimare</a:t>
            </a:r>
            <a:endParaRPr lang="de-DE" sz="485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523188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52000" indent="-252000" defTabSz="1008000"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1" dirty="0" err="1">
                <a:solidFill>
                  <a:schemeClr val="dk1"/>
                </a:solidFill>
                <a:latin typeface="TT Fors"/>
              </a:rPr>
              <a:t>Instrucțiuni</a:t>
            </a:r>
            <a:r>
              <a:rPr lang="de-DE" sz="2400" b="1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2400" b="1" dirty="0" err="1">
                <a:solidFill>
                  <a:schemeClr val="dk1"/>
                </a:solidFill>
                <a:latin typeface="TT Fors"/>
              </a:rPr>
              <a:t>principale</a:t>
            </a:r>
            <a:r>
              <a:rPr lang="de-DE" sz="2400" b="1" dirty="0">
                <a:solidFill>
                  <a:schemeClr val="dk1"/>
                </a:solidFill>
                <a:latin typeface="TT Fors"/>
              </a:rPr>
              <a:t>: </a:t>
            </a:r>
            <a:r>
              <a:rPr lang="de-DE" sz="2400" dirty="0" err="1">
                <a:solidFill>
                  <a:schemeClr val="dk1"/>
                </a:solidFill>
                <a:latin typeface="TT Fors"/>
              </a:rPr>
              <a:t>Imprimați</a:t>
            </a:r>
            <a:r>
              <a:rPr lang="de-DE" sz="240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2400" dirty="0" err="1">
                <a:solidFill>
                  <a:schemeClr val="dk1"/>
                </a:solidFill>
                <a:latin typeface="TT Fors"/>
              </a:rPr>
              <a:t>pagina</a:t>
            </a:r>
            <a:r>
              <a:rPr lang="de-DE" sz="2400" dirty="0">
                <a:solidFill>
                  <a:schemeClr val="dk1"/>
                </a:solidFill>
                <a:latin typeface="TT Fors"/>
              </a:rPr>
              <a:t> 2 </a:t>
            </a:r>
            <a:r>
              <a:rPr lang="de-DE" sz="2400" dirty="0" err="1">
                <a:solidFill>
                  <a:schemeClr val="dk1"/>
                </a:solidFill>
                <a:latin typeface="TT Fors"/>
              </a:rPr>
              <a:t>pe</a:t>
            </a:r>
            <a:r>
              <a:rPr lang="de-DE" sz="2400" dirty="0">
                <a:solidFill>
                  <a:schemeClr val="dk1"/>
                </a:solidFill>
                <a:latin typeface="TT Fors"/>
              </a:rPr>
              <a:t> o </a:t>
            </a:r>
            <a:r>
              <a:rPr lang="de-DE" sz="2400" dirty="0" err="1">
                <a:solidFill>
                  <a:schemeClr val="dk1"/>
                </a:solidFill>
                <a:latin typeface="TT Fors"/>
              </a:rPr>
              <a:t>foaie</a:t>
            </a:r>
            <a:r>
              <a:rPr lang="de-DE" sz="2400" dirty="0">
                <a:solidFill>
                  <a:schemeClr val="dk1"/>
                </a:solidFill>
                <a:latin typeface="TT Fors"/>
              </a:rPr>
              <a:t> A4</a:t>
            </a:r>
          </a:p>
          <a:p>
            <a:pPr marL="252000" indent="-252000" defTabSz="1008000"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de-DE" sz="2400" b="1" dirty="0" err="1">
                <a:solidFill>
                  <a:schemeClr val="dk1"/>
                </a:solidFill>
                <a:latin typeface="TT Fors"/>
              </a:rPr>
              <a:t>Instrucțiuni</a:t>
            </a:r>
            <a:r>
              <a:rPr lang="de-DE" sz="2400" b="1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2400" b="1" dirty="0" err="1">
                <a:solidFill>
                  <a:schemeClr val="dk1"/>
                </a:solidFill>
                <a:latin typeface="TT Fors"/>
              </a:rPr>
              <a:t>parțiale</a:t>
            </a:r>
            <a:r>
              <a:rPr lang="de-DE" sz="2400" b="1" dirty="0">
                <a:solidFill>
                  <a:schemeClr val="dk1"/>
                </a:solidFill>
                <a:latin typeface="TT Fors"/>
              </a:rPr>
              <a:t>:</a:t>
            </a:r>
          </a:p>
          <a:p>
            <a:pPr marL="252000" lvl="5" indent="-252000" defTabSz="1008000"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de-DE" sz="2000" dirty="0" err="1">
                <a:solidFill>
                  <a:schemeClr val="dk1"/>
                </a:solidFill>
                <a:latin typeface="TT Fors"/>
              </a:rPr>
              <a:t>Imprimați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paginile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3-11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folosind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2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pagini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pe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o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singură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pagină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,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fără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duplex</a:t>
            </a:r>
            <a:endParaRPr lang="de-DE" sz="2000" dirty="0">
              <a:solidFill>
                <a:schemeClr val="dk1"/>
              </a:solidFill>
              <a:latin typeface="TT Fors"/>
            </a:endParaRPr>
          </a:p>
          <a:p>
            <a:pPr marL="252000" lvl="5" indent="-252000" defTabSz="1008000"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de-DE" sz="2000" dirty="0" err="1">
                <a:solidFill>
                  <a:schemeClr val="dk1"/>
                </a:solidFill>
                <a:latin typeface="TT Fors"/>
              </a:rPr>
              <a:t>Imprimați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pe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hârtie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groasă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(de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exemplu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, 250 g)</a:t>
            </a:r>
          </a:p>
          <a:p>
            <a:pPr marL="252000" lvl="5" indent="-252000" defTabSz="1008000"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de-DE" sz="2000" dirty="0" err="1">
                <a:solidFill>
                  <a:schemeClr val="dk1"/>
                </a:solidFill>
                <a:latin typeface="TT Fors"/>
              </a:rPr>
              <a:t>Îndoiți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semnele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la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mijloc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și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(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opțional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,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tăiați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marginile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 </a:t>
            </a:r>
            <a:r>
              <a:rPr lang="de-DE" sz="2000" dirty="0" err="1">
                <a:solidFill>
                  <a:schemeClr val="dk1"/>
                </a:solidFill>
                <a:latin typeface="TT Fors"/>
              </a:rPr>
              <a:t>imprimantei</a:t>
            </a:r>
            <a:r>
              <a:rPr lang="de-DE" sz="2000" dirty="0">
                <a:solidFill>
                  <a:schemeClr val="dk1"/>
                </a:solidFill>
                <a:latin typeface="TT Fors"/>
              </a:rPr>
              <a:t>)</a:t>
            </a:r>
          </a:p>
          <a:p>
            <a:pPr marL="252000" lvl="5" indent="-252000" defTabSz="1008000">
              <a:spcBef>
                <a:spcPts val="1103"/>
              </a:spcBef>
              <a:buClr>
                <a:srgbClr val="000000"/>
              </a:buClr>
              <a:buFont typeface="Arial"/>
              <a:buChar char="•"/>
            </a:pPr>
            <a:r>
              <a:rPr lang="ro-RO" sz="2000" dirty="0">
                <a:solidFill>
                  <a:schemeClr val="dk1"/>
                </a:solidFill>
                <a:latin typeface="TT Fors"/>
              </a:rPr>
              <a:t>Vor rezulta semnele de pliat.</a:t>
            </a:r>
            <a:endParaRPr lang="de-DE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2" name="Grafik 5"/>
          <p:cNvPicPr/>
          <p:nvPr/>
        </p:nvPicPr>
        <p:blipFill>
          <a:blip r:embed="rId2"/>
          <a:stretch/>
        </p:blipFill>
        <p:spPr>
          <a:xfrm>
            <a:off x="5936040" y="990720"/>
            <a:ext cx="4294080" cy="286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3" name="Rechteck 6"/>
          <p:cNvSpPr/>
          <p:nvPr/>
        </p:nvSpPr>
        <p:spPr>
          <a:xfrm>
            <a:off x="7042320" y="1631880"/>
            <a:ext cx="1307520" cy="329400"/>
          </a:xfrm>
          <a:prstGeom prst="rect">
            <a:avLst/>
          </a:prstGeom>
          <a:noFill/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34" name="Rechteck 7"/>
          <p:cNvSpPr/>
          <p:nvPr/>
        </p:nvSpPr>
        <p:spPr>
          <a:xfrm>
            <a:off x="7270920" y="2136240"/>
            <a:ext cx="583560" cy="217440"/>
          </a:xfrm>
          <a:prstGeom prst="rect">
            <a:avLst/>
          </a:prstGeom>
          <a:noFill/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35" name="Rechteck 8"/>
          <p:cNvSpPr/>
          <p:nvPr/>
        </p:nvSpPr>
        <p:spPr>
          <a:xfrm>
            <a:off x="6035040" y="2365560"/>
            <a:ext cx="1235160" cy="162000"/>
          </a:xfrm>
          <a:prstGeom prst="rect">
            <a:avLst/>
          </a:prstGeom>
          <a:noFill/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36" name="Rechteck 9"/>
          <p:cNvSpPr/>
          <p:nvPr/>
        </p:nvSpPr>
        <p:spPr>
          <a:xfrm>
            <a:off x="6652800" y="2932200"/>
            <a:ext cx="617040" cy="162000"/>
          </a:xfrm>
          <a:prstGeom prst="rect">
            <a:avLst/>
          </a:prstGeom>
          <a:noFill/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800" b="0" u="none" strike="noStrik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37" name="Rechteck 10"/>
          <p:cNvSpPr/>
          <p:nvPr/>
        </p:nvSpPr>
        <p:spPr>
          <a:xfrm>
            <a:off x="6697440" y="3662640"/>
            <a:ext cx="2223720" cy="146880"/>
          </a:xfrm>
          <a:prstGeom prst="rect">
            <a:avLst/>
          </a:prstGeom>
          <a:solidFill>
            <a:srgbClr val="BB244A"/>
          </a:solidFill>
          <a:ln w="28440">
            <a:solidFill>
              <a:srgbClr val="BB244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800" b="0" u="none" strike="noStrike">
                <a:solidFill>
                  <a:schemeClr val="lt1"/>
                </a:solidFill>
                <a:effectLst/>
                <a:uFillTx/>
                <a:latin typeface="Calibri"/>
                <a:ea typeface="DejaVu Sans"/>
              </a:rPr>
              <a:t>SORRY, only in German!</a:t>
            </a:r>
            <a:endParaRPr lang="de-DE" sz="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14"/>
          <p:cNvPicPr/>
          <p:nvPr/>
        </p:nvPicPr>
        <p:blipFill>
          <a:blip r:embed="rId2"/>
          <a:stretch/>
        </p:blipFill>
        <p:spPr>
          <a:xfrm>
            <a:off x="7370280" y="2198160"/>
            <a:ext cx="1435680" cy="1435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2" name="Picture 14"/>
          <p:cNvPicPr/>
          <p:nvPr/>
        </p:nvPicPr>
        <p:blipFill>
          <a:blip r:embed="rId2"/>
          <a:stretch/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3" name="TextBox 4"/>
          <p:cNvSpPr/>
          <p:nvPr/>
        </p:nvSpPr>
        <p:spPr>
          <a:xfrm>
            <a:off x="3231360" y="638280"/>
            <a:ext cx="7221600" cy="433819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4400" dirty="0">
                <a:solidFill>
                  <a:srgbClr val="BB244A"/>
                </a:solidFill>
                <a:latin typeface="TT Fors"/>
              </a:rPr>
              <a:t>Anul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viitor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,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runda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următoare</a:t>
            </a:r>
            <a:endParaRPr lang="en-US" sz="4400" dirty="0">
              <a:solidFill>
                <a:srgbClr val="BB244A"/>
              </a:solidFill>
              <a:latin typeface="TT Fors"/>
            </a:endParaRPr>
          </a:p>
          <a:p>
            <a:pPr defTabSz="457200">
              <a:lnSpc>
                <a:spcPct val="100000"/>
              </a:lnSpc>
            </a:pPr>
            <a:r>
              <a:rPr lang="en-US" sz="7200" dirty="0" err="1">
                <a:solidFill>
                  <a:srgbClr val="BB244A"/>
                </a:solidFill>
                <a:latin typeface="TT Fors"/>
              </a:rPr>
              <a:t>Începeți</a:t>
            </a:r>
            <a:r>
              <a:rPr lang="en-US" sz="7200" dirty="0">
                <a:solidFill>
                  <a:srgbClr val="BB244A"/>
                </a:solidFill>
                <a:latin typeface="TT Fors"/>
              </a:rPr>
              <a:t> din nou cu pasul 1</a:t>
            </a:r>
          </a:p>
          <a:p>
            <a:pPr defTabSz="457200">
              <a:lnSpc>
                <a:spcPct val="100000"/>
              </a:lnSpc>
            </a:pPr>
            <a:r>
              <a:rPr lang="en-US" sz="4400" dirty="0" err="1">
                <a:solidFill>
                  <a:srgbClr val="BB244A"/>
                </a:solidFill>
                <a:latin typeface="TT Fors"/>
              </a:rPr>
              <a:t>până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când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ați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aruncat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zarurile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de 3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ori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.</a:t>
            </a:r>
            <a:endParaRPr lang="de-DE" sz="40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4" name="TextBox 4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3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"/>
          <p:cNvPicPr/>
          <p:nvPr/>
        </p:nvPicPr>
        <p:blipFill>
          <a:blip r:embed="rId2"/>
          <a:stretch/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8" name="TextBox 10"/>
          <p:cNvSpPr/>
          <p:nvPr/>
        </p:nvSpPr>
        <p:spPr>
          <a:xfrm>
            <a:off x="3231360" y="638280"/>
            <a:ext cx="7221600" cy="501530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3200" b="1" dirty="0" err="1">
                <a:solidFill>
                  <a:srgbClr val="BB244A"/>
                </a:solidFill>
                <a:latin typeface="TT Fors"/>
              </a:rPr>
              <a:t>Evaluare</a:t>
            </a:r>
            <a:endParaRPr lang="en-US" sz="3200" b="1" dirty="0">
              <a:solidFill>
                <a:srgbClr val="BB244A"/>
              </a:solidFill>
              <a:latin typeface="TT Fors"/>
            </a:endParaRPr>
          </a:p>
          <a:p>
            <a:pPr defTabSz="457200">
              <a:lnSpc>
                <a:spcPct val="100000"/>
              </a:lnSpc>
            </a:pPr>
            <a:r>
              <a:rPr lang="ro-RO" sz="5400" b="1" dirty="0">
                <a:solidFill>
                  <a:srgbClr val="BB244A"/>
                </a:solidFill>
                <a:latin typeface="TT Fors"/>
              </a:rPr>
              <a:t>Nevoile cui au fost îndeplinite?</a:t>
            </a:r>
            <a:endParaRPr lang="en-US" sz="5400" b="1" dirty="0">
              <a:solidFill>
                <a:srgbClr val="BB244A"/>
              </a:solidFill>
              <a:latin typeface="TT Fors"/>
            </a:endParaRPr>
          </a:p>
          <a:p>
            <a:pPr defTabSz="457200">
              <a:lnSpc>
                <a:spcPct val="100000"/>
              </a:lnSpc>
            </a:pPr>
            <a:r>
              <a:rPr lang="en-US" sz="3600" dirty="0" err="1">
                <a:solidFill>
                  <a:srgbClr val="BB244A"/>
                </a:solidFill>
                <a:latin typeface="TT Fors"/>
              </a:rPr>
              <a:t>Dacă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 zona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umedă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 a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primit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 cel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puțin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 6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niveluri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apă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, ai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câștigat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!</a:t>
            </a:r>
          </a:p>
          <a:p>
            <a:pPr defTabSz="457200">
              <a:lnSpc>
                <a:spcPct val="100000"/>
              </a:lnSpc>
            </a:pPr>
            <a:r>
              <a:rPr lang="en-US" sz="3600" dirty="0" err="1">
                <a:solidFill>
                  <a:srgbClr val="BB244A"/>
                </a:solidFill>
                <a:latin typeface="TT Fors"/>
              </a:rPr>
              <a:t>Ești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mulțumit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rezultate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? Care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parte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interesată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 a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primit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cea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mai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 mare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parte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apă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 -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și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sz="3600" dirty="0" err="1">
                <a:solidFill>
                  <a:srgbClr val="BB244A"/>
                </a:solidFill>
                <a:latin typeface="TT Fors"/>
              </a:rPr>
              <a:t>ce</a:t>
            </a:r>
            <a:r>
              <a:rPr lang="en-US" sz="3600" dirty="0">
                <a:solidFill>
                  <a:srgbClr val="BB244A"/>
                </a:solidFill>
                <a:latin typeface="TT Fors"/>
              </a:rPr>
              <a:t>?</a:t>
            </a:r>
            <a:endParaRPr lang="de-DE" sz="36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" name="TextBox 11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4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5B028171-1D6F-4066-AE49-4B0DD8CDC17E}"/>
              </a:ext>
            </a:extLst>
          </p:cNvPr>
          <p:cNvSpPr/>
          <p:nvPr/>
        </p:nvSpPr>
        <p:spPr>
          <a:xfrm>
            <a:off x="3231360" y="6598229"/>
            <a:ext cx="68600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2000" dirty="0" err="1">
                <a:solidFill>
                  <a:srgbClr val="BB244A"/>
                </a:solidFill>
                <a:latin typeface="TT Fors"/>
              </a:rPr>
              <a:t>În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realitate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,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jocul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nu se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oprește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.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Aici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se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termină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–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dar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dilema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rămâne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.</a:t>
            </a:r>
            <a:endParaRPr lang="de-DE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3"/>
          <p:cNvPicPr/>
          <p:nvPr/>
        </p:nvPicPr>
        <p:blipFill>
          <a:blip r:embed="rId2"/>
          <a:stretch/>
        </p:blipFill>
        <p:spPr>
          <a:xfrm>
            <a:off x="568080" y="-685800"/>
            <a:ext cx="3488400" cy="3494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9" name="Picture 7"/>
          <p:cNvPicPr/>
          <p:nvPr/>
        </p:nvPicPr>
        <p:blipFill>
          <a:blip r:embed="rId3"/>
          <a:stretch/>
        </p:blipFill>
        <p:spPr>
          <a:xfrm>
            <a:off x="4506480" y="691560"/>
            <a:ext cx="6992280" cy="6992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0" name="Picture 8"/>
          <p:cNvPicPr/>
          <p:nvPr/>
        </p:nvPicPr>
        <p:blipFill>
          <a:blip r:embed="rId4"/>
          <a:stretch/>
        </p:blipFill>
        <p:spPr>
          <a:xfrm rot="19065000">
            <a:off x="7727400" y="2815560"/>
            <a:ext cx="2563560" cy="2392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1" name="Rechteck 1"/>
          <p:cNvSpPr/>
          <p:nvPr/>
        </p:nvSpPr>
        <p:spPr>
          <a:xfrm>
            <a:off x="8133840" y="3234960"/>
            <a:ext cx="1872720" cy="132198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1600" dirty="0" err="1">
                <a:solidFill>
                  <a:srgbClr val="BB244A"/>
                </a:solidFill>
                <a:latin typeface="TT Fors"/>
              </a:rPr>
              <a:t>Mentalitate</a:t>
            </a:r>
            <a:r>
              <a:rPr lang="de-DE" sz="1600" dirty="0">
                <a:solidFill>
                  <a:srgbClr val="BB244A"/>
                </a:solidFill>
                <a:latin typeface="TT Fors"/>
              </a:rPr>
              <a:t>:</a:t>
            </a:r>
          </a:p>
          <a:p>
            <a:pPr algn="ctr" defTabSz="457200">
              <a:lnSpc>
                <a:spcPct val="100000"/>
              </a:lnSpc>
            </a:pPr>
            <a:r>
              <a:rPr lang="de-DE" sz="1600" dirty="0" err="1">
                <a:solidFill>
                  <a:srgbClr val="BB244A"/>
                </a:solidFill>
                <a:latin typeface="TT Fors"/>
              </a:rPr>
              <a:t>Sustenabilitatea</a:t>
            </a:r>
            <a:r>
              <a:rPr lang="de-DE" sz="1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de-DE" sz="1600" dirty="0" err="1">
                <a:solidFill>
                  <a:srgbClr val="BB244A"/>
                </a:solidFill>
                <a:latin typeface="TT Fors"/>
              </a:rPr>
              <a:t>este</a:t>
            </a:r>
            <a:r>
              <a:rPr lang="de-DE" sz="1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de-DE" sz="1600" dirty="0" err="1">
                <a:solidFill>
                  <a:srgbClr val="BB244A"/>
                </a:solidFill>
                <a:latin typeface="TT Fors"/>
              </a:rPr>
              <a:t>complexă</a:t>
            </a:r>
            <a:r>
              <a:rPr lang="de-DE" sz="1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de-DE" sz="1600" dirty="0" err="1">
                <a:solidFill>
                  <a:srgbClr val="BB244A"/>
                </a:solidFill>
                <a:latin typeface="TT Fors"/>
              </a:rPr>
              <a:t>și</a:t>
            </a:r>
            <a:r>
              <a:rPr lang="de-DE" sz="16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de-DE" sz="1600" dirty="0" err="1">
                <a:solidFill>
                  <a:srgbClr val="BB244A"/>
                </a:solidFill>
                <a:latin typeface="TT Fors"/>
              </a:rPr>
              <a:t>uneori</a:t>
            </a:r>
            <a:r>
              <a:rPr lang="de-DE" sz="1600" dirty="0">
                <a:solidFill>
                  <a:srgbClr val="BB244A"/>
                </a:solidFill>
                <a:latin typeface="TT Fors"/>
              </a:rPr>
              <a:t> nu </a:t>
            </a:r>
            <a:r>
              <a:rPr lang="de-DE" sz="1600" dirty="0" err="1">
                <a:solidFill>
                  <a:srgbClr val="BB244A"/>
                </a:solidFill>
                <a:latin typeface="TT Fors"/>
              </a:rPr>
              <a:t>este</a:t>
            </a:r>
            <a:r>
              <a:rPr lang="de-DE" sz="1600" dirty="0">
                <a:solidFill>
                  <a:srgbClr val="BB244A"/>
                </a:solidFill>
                <a:latin typeface="TT Fors"/>
              </a:rPr>
              <a:t> (</a:t>
            </a:r>
            <a:r>
              <a:rPr lang="de-DE" sz="1600" dirty="0" err="1">
                <a:solidFill>
                  <a:srgbClr val="BB244A"/>
                </a:solidFill>
                <a:latin typeface="TT Fors"/>
              </a:rPr>
              <a:t>ușor</a:t>
            </a:r>
            <a:r>
              <a:rPr lang="de-DE" sz="1600" dirty="0">
                <a:solidFill>
                  <a:srgbClr val="BB244A"/>
                </a:solidFill>
                <a:latin typeface="TT Fors"/>
              </a:rPr>
              <a:t>) de </a:t>
            </a:r>
            <a:r>
              <a:rPr lang="de-DE" sz="1600" dirty="0" err="1">
                <a:solidFill>
                  <a:srgbClr val="BB244A"/>
                </a:solidFill>
                <a:latin typeface="TT Fors"/>
              </a:rPr>
              <a:t>atins</a:t>
            </a:r>
            <a:endParaRPr lang="de-DE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" name="TextBox 2"/>
          <p:cNvSpPr/>
          <p:nvPr/>
        </p:nvSpPr>
        <p:spPr>
          <a:xfrm>
            <a:off x="997560" y="1685880"/>
            <a:ext cx="5522760" cy="148017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ts val="5400"/>
              </a:lnSpc>
            </a:pPr>
            <a:r>
              <a:rPr lang="ro-RO" sz="5400" b="1" u="none" strike="noStrike" dirty="0">
                <a:solidFill>
                  <a:srgbClr val="F5DF4D"/>
                </a:solidFill>
                <a:effectLst/>
                <a:uFillTx/>
                <a:latin typeface="TT Fors Bold"/>
                <a:ea typeface="DejaVu Sans"/>
              </a:rPr>
              <a:t>Gestionarea durabilă a apei</a:t>
            </a:r>
            <a:endParaRPr lang="de-DE" sz="5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" name="Textfeld 4"/>
          <p:cNvSpPr/>
          <p:nvPr/>
        </p:nvSpPr>
        <p:spPr>
          <a:xfrm>
            <a:off x="997560" y="4680000"/>
            <a:ext cx="6742080" cy="202987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2100" dirty="0" err="1">
                <a:solidFill>
                  <a:srgbClr val="BB244A"/>
                </a:solidFill>
                <a:latin typeface="TT Fors"/>
              </a:rPr>
              <a:t>În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Greenwood,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apa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este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o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resursă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rară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.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Există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actori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economici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și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privați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cu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nevoi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diferite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,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iar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apa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nu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este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suficientă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pentru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fiecare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nevoie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.</a:t>
            </a:r>
          </a:p>
          <a:p>
            <a:pPr defTabSz="457200">
              <a:lnSpc>
                <a:spcPct val="100000"/>
              </a:lnSpc>
            </a:pPr>
            <a:r>
              <a:rPr lang="en-US" sz="2100" dirty="0">
                <a:solidFill>
                  <a:srgbClr val="BB244A"/>
                </a:solidFill>
                <a:latin typeface="TT Fors"/>
              </a:rPr>
              <a:t>Timp de 3 ani,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deveniți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diferiții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actori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-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confruntați</a:t>
            </a:r>
            <a:r>
              <a:rPr lang="ro-RO" sz="2100" dirty="0">
                <a:solidFill>
                  <a:srgbClr val="BB244A"/>
                </a:solidFill>
                <a:latin typeface="TT Fors"/>
              </a:rPr>
              <a:t>-vă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cu sarcina de a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distribui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apa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disponibilă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a </a:t>
            </a:r>
            <a:r>
              <a:rPr lang="ro-RO" sz="2100" dirty="0">
                <a:solidFill>
                  <a:srgbClr val="BB244A"/>
                </a:solidFill>
                <a:latin typeface="TT Fors"/>
              </a:rPr>
              <a:t>orașului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prin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decizii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100" dirty="0" err="1">
                <a:solidFill>
                  <a:srgbClr val="BB244A"/>
                </a:solidFill>
                <a:latin typeface="TT Fors"/>
              </a:rPr>
              <a:t>comune</a:t>
            </a:r>
            <a:r>
              <a:rPr lang="en-US" sz="2100" dirty="0">
                <a:solidFill>
                  <a:srgbClr val="BB244A"/>
                </a:solidFill>
                <a:latin typeface="TT Fors"/>
              </a:rPr>
              <a:t>.</a:t>
            </a:r>
            <a:endParaRPr lang="de-DE" sz="21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4" name="Picture 9"/>
          <p:cNvPicPr/>
          <p:nvPr/>
        </p:nvPicPr>
        <p:blipFill>
          <a:blip r:embed="rId5"/>
          <a:stretch/>
        </p:blipFill>
        <p:spPr>
          <a:xfrm>
            <a:off x="7595280" y="5358600"/>
            <a:ext cx="1194840" cy="139212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/>
          <p:cNvPicPr/>
          <p:nvPr/>
        </p:nvPicPr>
        <p:blipFill>
          <a:blip r:embed="rId3"/>
          <a:stretch/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8" name="TextBox 8"/>
          <p:cNvSpPr/>
          <p:nvPr/>
        </p:nvSpPr>
        <p:spPr>
          <a:xfrm>
            <a:off x="3113322" y="766440"/>
            <a:ext cx="7575292" cy="550774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44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Înainte</a:t>
            </a:r>
            <a:r>
              <a:rPr 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de prima </a:t>
            </a:r>
            <a:r>
              <a:rPr lang="en-US" sz="44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rundă</a:t>
            </a:r>
            <a:endParaRPr lang="en-US" sz="4400" u="none" strike="noStrike" dirty="0">
              <a:solidFill>
                <a:srgbClr val="BB244A"/>
              </a:solidFill>
              <a:effectLst/>
              <a:uFillTx/>
              <a:latin typeface="TT Fors"/>
              <a:ea typeface="DejaVu Sans"/>
            </a:endParaRPr>
          </a:p>
          <a:p>
            <a:pPr defTabSz="457200">
              <a:lnSpc>
                <a:spcPct val="100000"/>
              </a:lnSpc>
            </a:pPr>
            <a:r>
              <a:rPr lang="en-US" sz="6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Fiecare</a:t>
            </a:r>
            <a:r>
              <a:rPr lang="en-US" sz="6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: </a:t>
            </a:r>
            <a:r>
              <a:rPr lang="en-US" sz="6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trageți</a:t>
            </a:r>
            <a:r>
              <a:rPr lang="en-US" sz="6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sz="6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una</a:t>
            </a:r>
            <a:r>
              <a:rPr lang="en-US" sz="6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sz="6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dintre</a:t>
            </a:r>
            <a:r>
              <a:rPr lang="en-US" sz="6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sz="6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cele</a:t>
            </a:r>
            <a:r>
              <a:rPr lang="en-US" sz="6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4 </a:t>
            </a:r>
            <a:r>
              <a:rPr lang="en-US" sz="6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cărți</a:t>
            </a:r>
            <a:r>
              <a:rPr lang="en-US" sz="6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de </a:t>
            </a:r>
            <a:r>
              <a:rPr lang="en-US" sz="6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rol</a:t>
            </a:r>
            <a:r>
              <a:rPr lang="en-US" sz="6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*</a:t>
            </a:r>
          </a:p>
          <a:p>
            <a:pPr defTabSz="457200">
              <a:lnSpc>
                <a:spcPct val="100000"/>
              </a:lnSpc>
            </a:pPr>
            <a:r>
              <a:rPr 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Citiți </a:t>
            </a:r>
            <a:r>
              <a:rPr lang="en-US" sz="44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cartea</a:t>
            </a:r>
            <a:r>
              <a:rPr 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de </a:t>
            </a:r>
            <a:r>
              <a:rPr lang="en-US" sz="44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rol</a:t>
            </a:r>
            <a:r>
              <a:rPr 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sz="44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și</a:t>
            </a:r>
            <a:r>
              <a:rPr 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ro-RO" sz="4400" dirty="0">
                <a:solidFill>
                  <a:srgbClr val="BB244A"/>
                </a:solidFill>
                <a:latin typeface="TT Fors"/>
                <a:ea typeface="DejaVu Sans"/>
              </a:rPr>
              <a:t>clarificați-vă</a:t>
            </a:r>
            <a:r>
              <a:rPr 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sz="44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nevoile</a:t>
            </a:r>
            <a:r>
              <a:rPr 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sz="44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și</a:t>
            </a:r>
            <a:r>
              <a:rPr 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sz="44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argumentele</a:t>
            </a:r>
            <a:r>
              <a:rPr lang="en-US" sz="44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.</a:t>
            </a:r>
            <a:br>
              <a:rPr sz="4000" dirty="0"/>
            </a:br>
            <a:endParaRPr lang="de-DE" sz="40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9" name="TextBox 9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0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638257" y="6725626"/>
            <a:ext cx="9790833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BB244A"/>
                </a:solidFill>
                <a:latin typeface="TT Fors"/>
              </a:rPr>
              <a:t>*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Dacă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sunteți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mai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puțin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de 4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jucători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,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una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/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mai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multe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persoane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iau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ro-RO" sz="2000" dirty="0">
                <a:solidFill>
                  <a:srgbClr val="BB244A"/>
                </a:solidFill>
                <a:latin typeface="TT Fors"/>
              </a:rPr>
              <a:t>două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cărți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 de </a:t>
            </a:r>
            <a:r>
              <a:rPr lang="en-US" sz="2000" dirty="0" err="1">
                <a:solidFill>
                  <a:srgbClr val="BB244A"/>
                </a:solidFill>
                <a:latin typeface="TT Fors"/>
              </a:rPr>
              <a:t>rol</a:t>
            </a:r>
            <a:r>
              <a:rPr lang="en-US" sz="2000" dirty="0">
                <a:solidFill>
                  <a:srgbClr val="BB244A"/>
                </a:solidFill>
                <a:latin typeface="TT Fors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3979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1"/>
          <p:cNvPicPr/>
          <p:nvPr/>
        </p:nvPicPr>
        <p:blipFill>
          <a:blip r:embed="rId2"/>
          <a:stretch/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2" name="TextBox 3"/>
          <p:cNvSpPr/>
          <p:nvPr/>
        </p:nvSpPr>
        <p:spPr>
          <a:xfrm>
            <a:off x="3231360" y="638280"/>
            <a:ext cx="7221600" cy="424586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4000" b="1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Prima </a:t>
            </a:r>
            <a:r>
              <a:rPr lang="en-US" sz="4000" b="1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rundă</a:t>
            </a:r>
            <a:endParaRPr lang="en-US" sz="4000" b="1" u="none" strike="noStrike" dirty="0">
              <a:solidFill>
                <a:srgbClr val="BB244A"/>
              </a:solidFill>
              <a:effectLst/>
              <a:uFillTx/>
              <a:latin typeface="TT Fors"/>
              <a:ea typeface="DejaVu Sans"/>
            </a:endParaRPr>
          </a:p>
          <a:p>
            <a:pPr defTabSz="457200">
              <a:lnSpc>
                <a:spcPct val="100000"/>
              </a:lnSpc>
            </a:pPr>
            <a:r>
              <a:rPr lang="en-US" sz="6600" b="1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Să</a:t>
            </a:r>
            <a:r>
              <a:rPr lang="ro-RO" sz="6600" b="1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vină</a:t>
            </a:r>
            <a:r>
              <a:rPr lang="en-US" sz="6600" b="1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sz="6600" b="1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plo</a:t>
            </a:r>
            <a:r>
              <a:rPr lang="ro-RO" sz="6600" b="1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aia</a:t>
            </a:r>
            <a:endParaRPr lang="en-US" sz="6600" b="1" u="none" strike="noStrike" dirty="0">
              <a:solidFill>
                <a:srgbClr val="BB244A"/>
              </a:solidFill>
              <a:effectLst/>
              <a:uFillTx/>
              <a:latin typeface="TT Fors"/>
              <a:ea typeface="DejaVu Sans"/>
            </a:endParaRPr>
          </a:p>
          <a:p>
            <a:pPr defTabSz="457200">
              <a:lnSpc>
                <a:spcPct val="100000"/>
              </a:lnSpc>
            </a:pPr>
            <a:r>
              <a:rPr lang="en-US" sz="4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Aruncă</a:t>
            </a:r>
            <a:r>
              <a:rPr 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sz="4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zarurile</a:t>
            </a:r>
            <a:r>
              <a:rPr 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sz="4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pentru</a:t>
            </a:r>
            <a:r>
              <a:rPr 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a </a:t>
            </a:r>
            <a:r>
              <a:rPr lang="en-US" sz="4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afla</a:t>
            </a:r>
            <a:r>
              <a:rPr 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sz="4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câte</a:t>
            </a:r>
            <a:r>
              <a:rPr 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sz="4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niveluri</a:t>
            </a:r>
            <a:r>
              <a:rPr 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de </a:t>
            </a:r>
            <a:r>
              <a:rPr lang="en-US" sz="4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apă</a:t>
            </a:r>
            <a:r>
              <a:rPr 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sunt </a:t>
            </a:r>
            <a:r>
              <a:rPr lang="en-US" sz="4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disponibile</a:t>
            </a:r>
            <a:r>
              <a:rPr 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sz="4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în</a:t>
            </a:r>
            <a:r>
              <a:rPr 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</a:t>
            </a:r>
            <a:r>
              <a:rPr lang="en-US" sz="4000" u="none" strike="noStrike" dirty="0" err="1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acest</a:t>
            </a:r>
            <a:r>
              <a:rPr lang="en-US" sz="4000" u="none" strike="noStrike" dirty="0">
                <a:solidFill>
                  <a:srgbClr val="BB244A"/>
                </a:solidFill>
                <a:effectLst/>
                <a:uFillTx/>
                <a:latin typeface="TT Fors"/>
                <a:ea typeface="DejaVu Sans"/>
              </a:rPr>
              <a:t> an.</a:t>
            </a:r>
            <a:br>
              <a:rPr sz="4000" dirty="0"/>
            </a:br>
            <a:endParaRPr lang="de-DE" sz="440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3" name="TextBox 5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1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14"/>
          <p:cNvPicPr/>
          <p:nvPr/>
        </p:nvPicPr>
        <p:blipFill>
          <a:blip r:embed="rId2"/>
          <a:stretch/>
        </p:blipFill>
        <p:spPr>
          <a:xfrm>
            <a:off x="352080" y="766440"/>
            <a:ext cx="2764440" cy="276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7" name="TextBox 4"/>
          <p:cNvSpPr/>
          <p:nvPr/>
        </p:nvSpPr>
        <p:spPr>
          <a:xfrm>
            <a:off x="3231360" y="491400"/>
            <a:ext cx="7221600" cy="415353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4400" dirty="0" err="1">
                <a:solidFill>
                  <a:srgbClr val="BB244A"/>
                </a:solidFill>
                <a:latin typeface="TT Fors"/>
              </a:rPr>
              <a:t>Discutați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cum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să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distribuiți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apa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între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părțile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interesate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: Ce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este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sustenabil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4400" dirty="0" err="1">
                <a:solidFill>
                  <a:srgbClr val="BB244A"/>
                </a:solidFill>
                <a:latin typeface="TT Fors"/>
              </a:rPr>
              <a:t>și</a:t>
            </a:r>
            <a:r>
              <a:rPr lang="en-US" sz="4400" dirty="0">
                <a:solidFill>
                  <a:srgbClr val="BB244A"/>
                </a:solidFill>
                <a:latin typeface="TT Fors"/>
              </a:rPr>
              <a:t> util?</a:t>
            </a:r>
          </a:p>
          <a:p>
            <a:pPr defTabSz="457200">
              <a:lnSpc>
                <a:spcPct val="100000"/>
              </a:lnSpc>
            </a:pPr>
            <a:r>
              <a:rPr lang="en-US" sz="6600" b="1" dirty="0" err="1">
                <a:solidFill>
                  <a:srgbClr val="BB244A"/>
                </a:solidFill>
                <a:latin typeface="TT Fors"/>
              </a:rPr>
              <a:t>Distribuiți</a:t>
            </a:r>
            <a:r>
              <a:rPr lang="en-US" sz="6600" b="1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6600" b="1" dirty="0" err="1">
                <a:solidFill>
                  <a:srgbClr val="BB244A"/>
                </a:solidFill>
                <a:latin typeface="TT Fors"/>
              </a:rPr>
              <a:t>apa</a:t>
            </a:r>
            <a:r>
              <a:rPr lang="en-US" sz="6600" b="1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6600" b="1" dirty="0" err="1">
                <a:solidFill>
                  <a:srgbClr val="BB244A"/>
                </a:solidFill>
                <a:latin typeface="TT Fors"/>
              </a:rPr>
              <a:t>în</a:t>
            </a:r>
            <a:r>
              <a:rPr lang="en-US" sz="6600" b="1" dirty="0">
                <a:solidFill>
                  <a:srgbClr val="BB244A"/>
                </a:solidFill>
                <a:latin typeface="TT Fors"/>
              </a:rPr>
              <a:t> </a:t>
            </a:r>
            <a:r>
              <a:rPr lang="en-US" sz="6600" b="1" dirty="0" err="1">
                <a:solidFill>
                  <a:srgbClr val="BB244A"/>
                </a:solidFill>
                <a:latin typeface="TT Fors"/>
              </a:rPr>
              <a:t>pahare</a:t>
            </a:r>
            <a:endParaRPr lang="de-DE" sz="9600" b="1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" name="TextBox 4"/>
          <p:cNvSpPr/>
          <p:nvPr/>
        </p:nvSpPr>
        <p:spPr>
          <a:xfrm>
            <a:off x="839160" y="1217880"/>
            <a:ext cx="1790280" cy="1842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1500" b="1" u="none" strike="noStrike">
                <a:solidFill>
                  <a:srgbClr val="BB244A"/>
                </a:solidFill>
                <a:effectLst/>
                <a:uFillTx/>
                <a:latin typeface="TT Fors Bold"/>
                <a:ea typeface="DejaVu Sans"/>
              </a:rPr>
              <a:t>2</a:t>
            </a:r>
            <a:endParaRPr lang="de-DE" sz="1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735120" y="402480"/>
            <a:ext cx="9221040" cy="1460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735120" y="2012400"/>
            <a:ext cx="9221040" cy="4795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</TotalTime>
  <Words>305</Words>
  <Application>Microsoft Office PowerPoint</Application>
  <PresentationFormat>Custom</PresentationFormat>
  <Paragraphs>36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Aptos</vt:lpstr>
      <vt:lpstr>Arial</vt:lpstr>
      <vt:lpstr>Calibri</vt:lpstr>
      <vt:lpstr>Symbol</vt:lpstr>
      <vt:lpstr>Times New Roman</vt:lpstr>
      <vt:lpstr>TT Fors</vt:lpstr>
      <vt:lpstr>TT Fors Bold</vt:lpstr>
      <vt:lpstr>Wingdings</vt:lpstr>
      <vt:lpstr>Office Theme</vt:lpstr>
      <vt:lpstr>Office Theme</vt:lpstr>
      <vt:lpstr>Office Theme</vt:lpstr>
      <vt:lpstr>Office Theme</vt:lpstr>
      <vt:lpstr>Instrucțiuni de imprimare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dc:description/>
  <cp:lastModifiedBy>George Lapadat</cp:lastModifiedBy>
  <cp:revision>85</cp:revision>
  <cp:lastPrinted>2025-08-18T15:01:36Z</cp:lastPrinted>
  <dcterms:created xsi:type="dcterms:W3CDTF">2025-01-17T12:37:01Z</dcterms:created>
  <dcterms:modified xsi:type="dcterms:W3CDTF">2025-09-08T17:16:13Z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Benutzerdefiniert</vt:lpwstr>
  </property>
  <property fmtid="{D5CDD505-2E9C-101B-9397-08002B2CF9AE}" pid="3" name="Slides">
    <vt:r8>10</vt:r8>
  </property>
</Properties>
</file>